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3213" cy="9752013"/>
  <p:notesSz cx="6858000" cy="9294813"/>
  <p:embeddedFontLst>
    <p:embeddedFont>
      <p:font typeface="Permanent Marker" panose="020B0604020202020204" charset="0"/>
      <p:regular r:id="rId16"/>
    </p:embeddedFont>
    <p:embeddedFont>
      <p:font typeface="Quattrocento Sans" panose="020B0604020202020204" charset="0"/>
      <p:bold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rben" panose="020B0604020202020204" charset="0"/>
      <p:bold r:id="rId23"/>
    </p:embeddedFont>
    <p:embeddedFont>
      <p:font typeface="Alfa Slab One" panose="020B0604020202020204" charset="0"/>
      <p:regular r:id="rId24"/>
    </p:embeddedFont>
    <p:embeddedFont>
      <p:font typeface="Abril Fatface" panose="020B0604020202020204" charset="0"/>
      <p:regular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Arial Black" panose="020B0A04020102020204" pitchFamily="34" charset="0"/>
      <p:bold r:id="rId28"/>
    </p:embeddedFont>
    <p:embeddedFont>
      <p:font typeface="Gill Sans" panose="020B0604020202020204" charset="0"/>
      <p:regular r:id="rId29"/>
      <p:bold r:id="rId30"/>
    </p:embeddedFont>
    <p:embeddedFont>
      <p:font typeface="Black Ops One" panose="020B0604020202020204" charset="0"/>
      <p:regular r:id="rId31"/>
    </p:embeddedFont>
    <p:embeddedFont>
      <p:font typeface="Merriweather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g9qJwIK7AzGjm34opF8PVwq4O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05F278-52DC-4305-B020-CD7F12D4DA23}">
  <a:tblStyle styleId="{FF05F278-52DC-4305-B020-CD7F12D4DA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686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294812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294812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686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" name="Google Shape;9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3225" cy="417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n"/>
          <p:cNvSpPr/>
          <p:nvPr/>
        </p:nvSpPr>
        <p:spPr>
          <a:xfrm>
            <a:off x="0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3"/>
          </p:nvPr>
        </p:nvSpPr>
        <p:spPr>
          <a:xfrm>
            <a:off x="3884612" y="8829675"/>
            <a:ext cx="29686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1078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031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1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78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" name="Google Shape;106;p1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665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1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85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1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6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92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32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" name="Google Shape;48;p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49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770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43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" name="Google Shape;78;p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534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86" name="Google Shape;86;p8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87" name="Google Shape;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19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Google Shape;94;p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52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1625" cy="380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body" idx="1"/>
          </p:nvPr>
        </p:nvSpPr>
        <p:spPr>
          <a:xfrm>
            <a:off x="650875" y="2282825"/>
            <a:ext cx="11701462" cy="565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ddBIyDyhoeeU-y8txRGYWjEULjfpZjM8/edit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urraykmsms.weebly.com/" TargetMode="External"/><Relationship Id="rId5" Type="http://schemas.openxmlformats.org/officeDocument/2006/relationships/hyperlink" Target="http://www.msms.ednet.ns.ca/" TargetMode="External"/><Relationship Id="rId4" Type="http://schemas.openxmlformats.org/officeDocument/2006/relationships/hyperlink" Target="mailto:murrayk@gnspes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docs.google.com/document/d/1ddBIyDyhoeeU-y8txRGYWjEULjfpZjM8/ed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/>
          <p:nvPr/>
        </p:nvSpPr>
        <p:spPr>
          <a:xfrm>
            <a:off x="381000" y="989012"/>
            <a:ext cx="7127875" cy="309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5"/>
              </a:buClr>
              <a:buSzPts val="4800"/>
              <a:buFont typeface="Arial"/>
              <a:buNone/>
            </a:pPr>
            <a:r>
              <a:rPr lang="en-US" sz="4800" b="1" i="0" u="none">
                <a:solidFill>
                  <a:srgbClr val="FFB815"/>
                </a:solidFill>
                <a:latin typeface="Arial"/>
                <a:ea typeface="Arial"/>
                <a:cs typeface="Arial"/>
                <a:sym typeface="Arial"/>
              </a:rPr>
              <a:t>Welcome to Curriculum Night</a:t>
            </a:r>
            <a:r>
              <a:rPr lang="en-US" sz="4400" b="1" i="0" u="none">
                <a:solidFill>
                  <a:srgbClr val="FFB815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>
                <a:solidFill>
                  <a:srgbClr val="FFB8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7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1" i="0" u="none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202</a:t>
            </a:r>
            <a:r>
              <a:rPr lang="en-US" sz="3800" b="1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1</a:t>
            </a:r>
            <a:r>
              <a:rPr lang="en-US" sz="3800" b="1" i="0" u="none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/202</a:t>
            </a:r>
            <a:r>
              <a:rPr lang="en-US" sz="3800" b="1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2</a:t>
            </a:r>
            <a:endParaRPr sz="8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560387" y="4732337"/>
            <a:ext cx="12096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793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Gill Sans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   	</a:t>
            </a:r>
            <a:endParaRPr/>
          </a:p>
          <a:p>
            <a:pPr marL="7937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4200" b="1" i="0" u="none" strike="noStrike" cap="none">
                <a:solidFill>
                  <a:srgbClr val="FFC000"/>
                </a:solidFill>
                <a:latin typeface="Black Ops One"/>
                <a:ea typeface="Black Ops One"/>
                <a:cs typeface="Black Ops One"/>
                <a:sym typeface="Black Ops One"/>
              </a:rPr>
              <a:t>Ken Murray</a:t>
            </a:r>
            <a:endParaRPr sz="800">
              <a:latin typeface="Black Ops One"/>
              <a:ea typeface="Black Ops One"/>
              <a:cs typeface="Black Ops One"/>
              <a:sym typeface="Black Ops One"/>
            </a:endParaRPr>
          </a:p>
          <a:p>
            <a:pPr marL="7937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C00000"/>
                </a:solidFill>
                <a:latin typeface="Black Ops One"/>
                <a:ea typeface="Black Ops One"/>
                <a:cs typeface="Black Ops One"/>
                <a:sym typeface="Black Ops One"/>
              </a:rPr>
              <a:t>  </a:t>
            </a:r>
            <a:r>
              <a:rPr lang="en-US" sz="4800" b="1" i="0" u="none" strike="noStrike" cap="none">
                <a:solidFill>
                  <a:srgbClr val="C00000"/>
                </a:solidFill>
                <a:latin typeface="Black Ops One"/>
                <a:ea typeface="Black Ops One"/>
                <a:cs typeface="Black Ops One"/>
                <a:sym typeface="Black Ops One"/>
              </a:rPr>
              <a:t>English 7</a:t>
            </a:r>
            <a:endParaRPr>
              <a:latin typeface="Black Ops One"/>
              <a:ea typeface="Black Ops One"/>
              <a:cs typeface="Black Ops One"/>
              <a:sym typeface="Black Ops One"/>
            </a:endParaRPr>
          </a:p>
          <a:p>
            <a:pPr marL="793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832"/>
              </a:buClr>
              <a:buSzPts val="3600"/>
              <a:buFont typeface="Gill Sans"/>
              <a:buNone/>
            </a:pPr>
            <a:r>
              <a:rPr lang="en-US" sz="3600" b="1" i="0" u="none" strike="noStrike" cap="none">
                <a:solidFill>
                  <a:srgbClr val="78B832"/>
                </a:solidFill>
                <a:latin typeface="Gill Sans"/>
                <a:ea typeface="Gill Sans"/>
                <a:cs typeface="Gill Sans"/>
                <a:sym typeface="Gill Sans"/>
              </a:rPr>
              <a:t>					</a:t>
            </a:r>
            <a:endParaRPr/>
          </a:p>
          <a:p>
            <a:pPr marL="793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832"/>
              </a:buClr>
              <a:buSzPts val="3600"/>
              <a:buFont typeface="Gill Sans"/>
              <a:buNone/>
            </a:pPr>
            <a:r>
              <a:rPr lang="en-US" sz="3600" b="1" i="0" u="none" strike="noStrike" cap="none">
                <a:solidFill>
                  <a:srgbClr val="78B83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		</a:t>
            </a:r>
            <a:r>
              <a:rPr lang="en-US" sz="3600" b="1" i="0" u="none" strike="noStrike" cap="none">
                <a:solidFill>
                  <a:srgbClr val="FFBF00"/>
                </a:solidFill>
                <a:latin typeface="Gill Sans"/>
                <a:ea typeface="Gill Sans"/>
                <a:cs typeface="Gill Sans"/>
                <a:sym typeface="Gill Sans"/>
              </a:rPr>
              <a:t>Classes:</a:t>
            </a:r>
            <a:endParaRPr/>
          </a:p>
          <a:p>
            <a:pPr marL="793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00"/>
              </a:buClr>
              <a:buSzPts val="3600"/>
              <a:buFont typeface="Gill Sans"/>
              <a:buNone/>
            </a:pPr>
            <a:r>
              <a:rPr lang="en-US" sz="3600" b="1" i="0" u="none" strike="noStrike" cap="none">
                <a:solidFill>
                  <a:srgbClr val="FFBF00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			703, 706, 707, 708</a:t>
            </a:r>
            <a:endParaRPr/>
          </a:p>
        </p:txBody>
      </p:sp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2712" y="989012"/>
            <a:ext cx="4924425" cy="324008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 txBox="1"/>
          <p:nvPr/>
        </p:nvSpPr>
        <p:spPr>
          <a:xfrm>
            <a:off x="923925" y="5327650"/>
            <a:ext cx="2232025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rgbClr val="FF66FF"/>
                </a:solidFill>
                <a:latin typeface="Gill Sans"/>
                <a:ea typeface="Gill Sans"/>
                <a:cs typeface="Gill Sans"/>
                <a:sym typeface="Gill Sans"/>
              </a:rPr>
              <a:t>*COVID-19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rgbClr val="FF66FF"/>
                </a:solidFill>
                <a:latin typeface="Gill Sans"/>
                <a:ea typeface="Gill Sans"/>
                <a:cs typeface="Gill Sans"/>
                <a:sym typeface="Gill Sans"/>
              </a:rPr>
              <a:t> Edition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FF66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/>
          <p:nvPr/>
        </p:nvSpPr>
        <p:spPr>
          <a:xfrm>
            <a:off x="454025" y="1060450"/>
            <a:ext cx="12314238" cy="792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79375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00"/>
              </a:buClr>
              <a:buSzPts val="4800"/>
              <a:buFont typeface="Arial Black"/>
              <a:buNone/>
            </a:pPr>
            <a:r>
              <a:rPr lang="en-US" sz="4800" b="0" i="0" u="none">
                <a:solidFill>
                  <a:srgbClr val="FFBF00"/>
                </a:solidFill>
                <a:latin typeface="Arial Black"/>
                <a:ea typeface="Arial Black"/>
                <a:cs typeface="Arial Black"/>
                <a:sym typeface="Arial Black"/>
              </a:rPr>
              <a:t>Google Apps for Education</a:t>
            </a:r>
            <a:endParaRPr/>
          </a:p>
          <a:p>
            <a:pPr marL="79375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00"/>
              </a:buClr>
              <a:buSzPts val="4800"/>
              <a:buFont typeface="Arial Black"/>
              <a:buNone/>
            </a:pPr>
            <a:r>
              <a:rPr lang="en-US" sz="4800" b="0" i="0" u="none">
                <a:solidFill>
                  <a:srgbClr val="FFBF00"/>
                </a:solidFill>
                <a:latin typeface="Arial Black"/>
                <a:ea typeface="Arial Black"/>
                <a:cs typeface="Arial Black"/>
                <a:sym typeface="Arial Black"/>
              </a:rPr>
              <a:t>GNSPES</a:t>
            </a:r>
            <a:endParaRPr/>
          </a:p>
          <a:p>
            <a:pPr marL="79375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endParaRPr sz="3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For </a:t>
            </a:r>
            <a:r>
              <a:rPr lang="en-US"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most</a:t>
            </a: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assignments, your child will also have access to my </a:t>
            </a:r>
            <a:r>
              <a:rPr lang="en-US" sz="3600" b="1" i="0" u="sng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virtual</a:t>
            </a:r>
            <a:r>
              <a:rPr lang="en-US" sz="36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classroom</a:t>
            </a:r>
            <a:r>
              <a:rPr lang="en-US" sz="3600" b="1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endParaRPr sz="3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They have been provided a </a:t>
            </a:r>
            <a:r>
              <a:rPr lang="en-US" sz="36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GNSPES</a:t>
            </a: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username and password. </a:t>
            </a:r>
            <a:endParaRPr/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ll Sans"/>
              <a:buNone/>
            </a:pPr>
            <a:r>
              <a:rPr lang="en-US" sz="2800" b="0" i="1" u="non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(It is a combination of their initials (</a:t>
            </a:r>
            <a:r>
              <a:rPr lang="en-US" sz="2800" i="1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mkg</a:t>
            </a:r>
            <a:r>
              <a:rPr lang="en-US" sz="2800" b="0" i="1" u="non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) and the last six digits of their student ID)</a:t>
            </a:r>
            <a:endParaRPr/>
          </a:p>
          <a:p>
            <a:pPr marL="79375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endParaRPr sz="3600" b="0" i="0" u="none">
              <a:solidFill>
                <a:srgbClr val="FFC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endParaRPr sz="4000" b="1" i="0" u="none">
              <a:solidFill>
                <a:srgbClr val="0000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Gill Sans"/>
              <a:buNone/>
            </a:pPr>
            <a:r>
              <a:rPr lang="en-US" sz="4000" b="1" i="0" u="none">
                <a:solidFill>
                  <a:srgbClr val="0000FF"/>
                </a:solidFill>
                <a:latin typeface="Gill Sans"/>
                <a:ea typeface="Gill Sans"/>
                <a:cs typeface="Gill Sans"/>
                <a:sym typeface="Gill Sans"/>
              </a:rPr>
              <a:t>http://gnspes.ca/</a:t>
            </a:r>
            <a:endParaRPr/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endParaRPr sz="4000" b="1" i="0" u="none">
              <a:solidFill>
                <a:srgbClr val="0000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>
              <a:solidFill>
                <a:srgbClr val="0000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4535487" y="11029950"/>
            <a:ext cx="18002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3" name="Google Shape;10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1912" y="6599537"/>
            <a:ext cx="4491037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/>
          <p:nvPr/>
        </p:nvSpPr>
        <p:spPr>
          <a:xfrm>
            <a:off x="381000" y="2428875"/>
            <a:ext cx="12458701" cy="696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E12DE"/>
              </a:buClr>
              <a:buSzPts val="2800"/>
              <a:buFont typeface="Corben"/>
              <a:buNone/>
            </a:pPr>
            <a:r>
              <a:rPr lang="en-US" sz="2800" b="1" i="0" u="sng">
                <a:solidFill>
                  <a:srgbClr val="EE12DE"/>
                </a:solidFill>
                <a:latin typeface="Corben"/>
                <a:ea typeface="Corben"/>
                <a:cs typeface="Corben"/>
                <a:sym typeface="Corben"/>
              </a:rPr>
              <a:t/>
            </a:r>
            <a:br>
              <a:rPr lang="en-US" sz="2800" b="1" i="0" u="sng">
                <a:solidFill>
                  <a:srgbClr val="EE12DE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2800" b="1" i="0" u="sng">
                <a:solidFill>
                  <a:srgbClr val="EE12DE"/>
                </a:solidFill>
                <a:latin typeface="Corben"/>
                <a:ea typeface="Corben"/>
                <a:cs typeface="Corben"/>
                <a:sym typeface="Corben"/>
              </a:rPr>
              <a:t/>
            </a:r>
            <a:br>
              <a:rPr lang="en-US" sz="2800" b="1" i="0" u="sng">
                <a:solidFill>
                  <a:srgbClr val="EE12DE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2800" b="1" i="0" u="sng">
                <a:solidFill>
                  <a:srgbClr val="EE12DE"/>
                </a:solidFill>
                <a:latin typeface="Corben"/>
                <a:ea typeface="Corben"/>
                <a:cs typeface="Corben"/>
                <a:sym typeface="Corben"/>
              </a:rPr>
              <a:t/>
            </a:r>
            <a:br>
              <a:rPr lang="en-US" sz="2800" b="1" i="0" u="sng">
                <a:solidFill>
                  <a:srgbClr val="EE12DE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28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28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Monitor homework… </a:t>
            </a:r>
            <a:r>
              <a:rPr lang="en-US" sz="2800" b="1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“talk” with child about school and monitor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omic Sans MS"/>
              <a:buNone/>
            </a:pPr>
            <a:r>
              <a:rPr lang="en-US" sz="2800" b="1" i="0" u="sng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websites</a:t>
            </a:r>
            <a:r>
              <a:rPr lang="en-US" sz="2800" b="1" i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lang="en-US" sz="2800" b="1" i="0" u="sng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Google Classroom</a:t>
            </a:r>
            <a:r>
              <a:rPr lang="en-US" sz="2800" b="1" i="0" u="sng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1" i="0" u="sng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1" i="0" u="sng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1" i="0" u="sng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lang="en-US" sz="28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Monitor your child’s progress…</a:t>
            </a:r>
            <a:r>
              <a:rPr lang="en-US" sz="2800" b="1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track effort and performance (PowerSchool)</a:t>
            </a:r>
            <a:r>
              <a:rPr lang="en-US" sz="2800" b="1" i="0" u="none">
                <a:solidFill>
                  <a:srgbClr val="FFCC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1" i="0" u="none">
                <a:solidFill>
                  <a:srgbClr val="FFCC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1" i="0" u="none">
                <a:solidFill>
                  <a:srgbClr val="FFCC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1" i="0" u="none">
                <a:solidFill>
                  <a:srgbClr val="FFCC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28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Encourage routines… </a:t>
            </a:r>
            <a:r>
              <a:rPr lang="en-US" sz="2800" b="1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habits, organizational support, reading</a:t>
            </a:r>
            <a:r>
              <a:rPr lang="en-US" sz="28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28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 support with homework…</a:t>
            </a:r>
            <a:r>
              <a:rPr lang="en-US" sz="2800" b="1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necessary</a:t>
            </a:r>
            <a:r>
              <a:rPr lang="en-US" sz="28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28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Sign all tests/quizzes/rubrics… </a:t>
            </a:r>
            <a:r>
              <a:rPr lang="en-US" sz="2800" b="1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should be </a:t>
            </a:r>
            <a:r>
              <a:rPr lang="en-US" sz="2800" b="1" i="0" u="sng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surprises</a:t>
            </a:r>
            <a:r>
              <a:rPr lang="en-US" sz="2800" b="1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r>
              <a:rPr lang="en-US" sz="2400" b="1" i="0" u="none">
                <a:solidFill>
                  <a:srgbClr val="FF2712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400" b="1" i="0" u="none">
                <a:solidFill>
                  <a:srgbClr val="FF271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1" i="0" u="none">
                <a:solidFill>
                  <a:srgbClr val="FF2712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1" i="0" u="none">
                <a:solidFill>
                  <a:srgbClr val="FF271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lang="en-US" sz="2800" b="0" i="0" u="none">
                <a:solidFill>
                  <a:srgbClr val="FF271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notices, sign, and return ASAP…</a:t>
            </a:r>
            <a:r>
              <a:rPr lang="en-US" sz="2800" b="1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necessary</a:t>
            </a:r>
            <a:r>
              <a:rPr lang="en-US" sz="24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4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28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28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Communicate / Ask Questions… </a:t>
            </a:r>
            <a:r>
              <a:rPr lang="en-US" sz="2800" b="1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email, phone, websites</a:t>
            </a:r>
            <a:r>
              <a:rPr lang="en-US" sz="2800" b="1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800" b="1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800" b="1" i="0" u="non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2800" b="1" i="0" u="non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800" b="0" i="0" u="none">
                <a:solidFill>
                  <a:srgbClr val="3333CC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2800" b="1" i="0" u="sng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</a:t>
            </a:r>
            <a:r>
              <a:rPr lang="en-US" sz="28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b="1" i="0" u="sng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promote</a:t>
            </a:r>
            <a:r>
              <a:rPr lang="en-US" sz="28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and </a:t>
            </a:r>
            <a:r>
              <a:rPr lang="en-US" sz="2800" b="1" i="0" u="sng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encourage</a:t>
            </a:r>
            <a:r>
              <a:rPr lang="en-US" sz="28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reading</a:t>
            </a:r>
            <a:r>
              <a:rPr lang="en-US" sz="4000" b="1" i="0" u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109" name="Google Shape;109;p11"/>
          <p:cNvSpPr txBox="1"/>
          <p:nvPr/>
        </p:nvSpPr>
        <p:spPr>
          <a:xfrm rot="-720000">
            <a:off x="77787" y="482600"/>
            <a:ext cx="7942262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7937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00"/>
              </a:buClr>
              <a:buSzPts val="4800"/>
              <a:buFont typeface="Arial Black"/>
              <a:buNone/>
            </a:pPr>
            <a:r>
              <a:rPr lang="en-US" sz="4800" b="0" i="0" u="none">
                <a:solidFill>
                  <a:srgbClr val="FFBF00"/>
                </a:solidFill>
                <a:latin typeface="Arial Black"/>
                <a:ea typeface="Arial Black"/>
                <a:cs typeface="Arial Black"/>
                <a:sym typeface="Arial Black"/>
              </a:rPr>
              <a:t>Working Together</a:t>
            </a:r>
            <a:endParaRPr/>
          </a:p>
        </p:txBody>
      </p:sp>
      <p:pic>
        <p:nvPicPr>
          <p:cNvPr id="110" name="Google Shape;11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2625" y="339725"/>
            <a:ext cx="4103687" cy="271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1"/>
          <p:cNvSpPr txBox="1"/>
          <p:nvPr/>
        </p:nvSpPr>
        <p:spPr>
          <a:xfrm rot="-780000">
            <a:off x="8397875" y="8496300"/>
            <a:ext cx="4799012" cy="76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Read</a:t>
            </a:r>
            <a:r>
              <a:rPr lang="en-US" sz="28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36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Read</a:t>
            </a:r>
            <a:r>
              <a:rPr lang="en-US" sz="28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44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Read</a:t>
            </a:r>
            <a:r>
              <a:rPr lang="en-US" sz="4400" b="1" i="0" u="none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!!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/>
        </p:nvSpPr>
        <p:spPr>
          <a:xfrm>
            <a:off x="-773112" y="1912937"/>
            <a:ext cx="2954337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			</a:t>
            </a:r>
            <a:endParaRPr/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462" y="528637"/>
            <a:ext cx="4265612" cy="42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/>
          <p:nvPr/>
        </p:nvSpPr>
        <p:spPr>
          <a:xfrm>
            <a:off x="3829050" y="9261475"/>
            <a:ext cx="18573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9" name="Google Shape;11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875" y="5272087"/>
            <a:ext cx="4265612" cy="4265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2"/>
          <p:cNvSpPr txBox="1"/>
          <p:nvPr/>
        </p:nvSpPr>
        <p:spPr>
          <a:xfrm rot="-960000">
            <a:off x="4918075" y="1482725"/>
            <a:ext cx="8339137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 Black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Appropriate cell phone usage times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 Black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will be communicated </a:t>
            </a:r>
            <a:r>
              <a:rPr lang="en-US" sz="2800" b="1" i="1" u="sng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clearly</a:t>
            </a:r>
            <a:r>
              <a:rPr lang="en-US" sz="2800" b="1" i="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 to students!</a:t>
            </a:r>
            <a:endParaRPr/>
          </a:p>
        </p:txBody>
      </p:sp>
      <p:pic>
        <p:nvPicPr>
          <p:cNvPr id="121" name="Google Shape;12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10225" y="3940175"/>
            <a:ext cx="7000875" cy="499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40000">
            <a:off x="955675" y="1052512"/>
            <a:ext cx="6329362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 txBox="1"/>
          <p:nvPr/>
        </p:nvSpPr>
        <p:spPr>
          <a:xfrm rot="-839976">
            <a:off x="2141911" y="5775478"/>
            <a:ext cx="9328068" cy="218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 Black"/>
              <a:buNone/>
            </a:pPr>
            <a:r>
              <a:rPr lang="en-US" sz="4800" b="1" i="0" u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Thank You!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 Black"/>
              <a:buNone/>
            </a:pPr>
            <a:r>
              <a:rPr lang="en-US" sz="4800" b="1" i="0" u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lang="en-US" sz="4000" b="1" i="0" u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Reach out to me</a:t>
            </a:r>
            <a:r>
              <a:rPr lang="en-US" sz="4000" b="1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…</a:t>
            </a:r>
            <a:endParaRPr sz="4000" b="1" dirty="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548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 Black"/>
              <a:buNone/>
            </a:pPr>
            <a:r>
              <a:rPr lang="en-US" sz="4000" b="1" i="0" u="none" dirty="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 anytime! </a:t>
            </a:r>
            <a:endParaRPr dirty="0"/>
          </a:p>
        </p:txBody>
      </p:sp>
      <p:sp>
        <p:nvSpPr>
          <p:cNvPr id="128" name="Google Shape;128;p13"/>
          <p:cNvSpPr txBox="1"/>
          <p:nvPr/>
        </p:nvSpPr>
        <p:spPr>
          <a:xfrm rot="-857353">
            <a:off x="10107558" y="6985511"/>
            <a:ext cx="2834493" cy="81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Ken </a:t>
            </a:r>
            <a:endParaRPr sz="4100" dirty="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299">
            <a:off x="11524804" y="6962696"/>
            <a:ext cx="964079" cy="6737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 txBox="1"/>
          <p:nvPr/>
        </p:nvSpPr>
        <p:spPr>
          <a:xfrm rot="-660000">
            <a:off x="-334962" y="941387"/>
            <a:ext cx="5867400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Arial Black"/>
              <a:buNone/>
            </a:pPr>
            <a:r>
              <a:rPr lang="en-US" sz="5400" b="1" i="0" u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Overview</a:t>
            </a:r>
            <a:endParaRPr/>
          </a:p>
        </p:txBody>
      </p:sp>
      <p:sp>
        <p:nvSpPr>
          <p:cNvPr id="36" name="Google Shape;36;p2"/>
          <p:cNvSpPr txBox="1"/>
          <p:nvPr/>
        </p:nvSpPr>
        <p:spPr>
          <a:xfrm>
            <a:off x="5557837" y="503237"/>
            <a:ext cx="6961187" cy="899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Permanent Marker"/>
              <a:buNone/>
            </a:pPr>
            <a:r>
              <a:rPr lang="en-US" sz="3600" b="0" i="0" u="none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*</a:t>
            </a:r>
            <a:r>
              <a:rPr lang="en-US" sz="3600" b="0" i="0" u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-US" sz="3600" b="1" i="0" u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Communication</a:t>
            </a:r>
            <a:endParaRPr>
              <a:solidFill>
                <a:schemeClr val="lt1"/>
              </a:solidFill>
            </a:endParaRPr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B6BCF"/>
              </a:buClr>
              <a:buSzPts val="3600"/>
              <a:buFont typeface="Permanent Marker"/>
              <a:buNone/>
            </a:pPr>
            <a:r>
              <a:rPr lang="en-US" sz="3600" b="1" i="0" u="none">
                <a:solidFill>
                  <a:srgbClr val="6B6BC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</a:t>
            </a:r>
            <a:r>
              <a:rPr lang="en-US" sz="28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800" b="1" i="0" u="none">
                <a:solidFill>
                  <a:srgbClr val="FF66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-US" sz="28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Course Outline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Comic Sans MS"/>
              <a:buNone/>
            </a:pPr>
            <a:r>
              <a:rPr lang="en-US" sz="28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- Class Website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Comic Sans MS"/>
              <a:buNone/>
            </a:pPr>
            <a:r>
              <a:rPr lang="en-US" sz="28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- Google Classroom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endParaRPr sz="2800" b="1" i="0" u="none">
              <a:solidFill>
                <a:srgbClr val="FF66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2160"/>
              <a:buFont typeface="Arial"/>
              <a:buChar char="●"/>
            </a:pPr>
            <a:r>
              <a:rPr lang="en-US" sz="3600" b="1" i="0" u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Curriculum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Permanent Marker"/>
              <a:buNone/>
            </a:pPr>
            <a:r>
              <a:rPr lang="en-US" sz="3600" b="0" i="0" u="none">
                <a:solidFill>
                  <a:srgbClr val="FFC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	</a:t>
            </a:r>
            <a:r>
              <a:rPr lang="en-US" sz="2800" b="0" i="0" u="none">
                <a:solidFill>
                  <a:srgbClr val="FF66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 </a:t>
            </a:r>
            <a:r>
              <a:rPr lang="en-US" sz="28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Hyperlink provided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endParaRPr sz="2800" b="1" i="0" u="none">
              <a:solidFill>
                <a:srgbClr val="FF66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2160"/>
              <a:buFont typeface="Arial"/>
              <a:buChar char="●"/>
            </a:pPr>
            <a:r>
              <a:rPr lang="en-US" sz="3600" b="1" i="0" u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Assessment &amp; Evaluation</a:t>
            </a:r>
            <a:endParaRPr/>
          </a:p>
          <a:p>
            <a:pPr marL="342900" marR="0" lvl="2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Permanent Marker"/>
              <a:buNone/>
            </a:pPr>
            <a:r>
              <a:rPr lang="en-US" sz="3600" b="0" i="0" u="none" strike="noStrike" cap="none">
                <a:solidFill>
                  <a:srgbClr val="FFC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	 </a:t>
            </a:r>
            <a:r>
              <a:rPr lang="en-US" sz="3600" b="0" i="0" u="none" strike="noStrike" cap="none">
                <a:solidFill>
                  <a:srgbClr val="FF66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 </a:t>
            </a:r>
            <a:r>
              <a:rPr lang="en-US" sz="2800" b="1" i="0" u="none" strike="noStrike" cap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Powerschool/Gradebook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Comic Sans MS"/>
              <a:buNone/>
            </a:pPr>
            <a:r>
              <a:rPr lang="en-US" sz="2800" b="1" i="0" u="none" strike="noStrike" cap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- Username &amp; Password  </a:t>
            </a:r>
            <a:endParaRPr sz="2800" b="1" i="0" u="none" strike="noStrike" cap="none">
              <a:solidFill>
                <a:srgbClr val="FF66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Comic Sans MS"/>
              <a:buNone/>
            </a:pPr>
            <a:r>
              <a:rPr lang="en-US" sz="2800" b="1" i="0" u="none" strike="noStrike" cap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2160"/>
              <a:buFont typeface="Arial"/>
              <a:buChar char="●"/>
            </a:pPr>
            <a:r>
              <a:rPr lang="en-US" sz="3600" b="1" i="0" u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Collaboration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00"/>
              </a:buClr>
              <a:buSzPts val="3600"/>
              <a:buFont typeface="Permanent Marker"/>
              <a:buNone/>
            </a:pPr>
            <a:r>
              <a:rPr lang="en-US" sz="3600" b="0" i="0" u="none">
                <a:solidFill>
                  <a:srgbClr val="FFCC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	</a:t>
            </a:r>
            <a:r>
              <a:rPr lang="en-US" sz="3600" b="0" i="0" u="none">
                <a:solidFill>
                  <a:srgbClr val="FF66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 </a:t>
            </a:r>
            <a:r>
              <a:rPr lang="en-US" sz="28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Working together</a:t>
            </a:r>
            <a:r>
              <a:rPr lang="en-US" sz="2800" b="1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ensure           success for your child</a:t>
            </a: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endParaRPr sz="2800" b="1" i="0" u="none">
              <a:solidFill>
                <a:srgbClr val="FF66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2160"/>
              <a:buFont typeface="Arial"/>
              <a:buChar char="●"/>
            </a:pPr>
            <a:r>
              <a:rPr lang="en-US" sz="3600" b="1" i="0" u="non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Questions?</a:t>
            </a:r>
            <a:endParaRPr/>
          </a:p>
        </p:txBody>
      </p:sp>
      <p:pic>
        <p:nvPicPr>
          <p:cNvPr id="37" name="Google Shape;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100" y="3425825"/>
            <a:ext cx="5075237" cy="374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/>
          <p:nvPr/>
        </p:nvSpPr>
        <p:spPr>
          <a:xfrm rot="-780000">
            <a:off x="-269875" y="0"/>
            <a:ext cx="7432675" cy="203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Arial Black"/>
              <a:buNone/>
            </a:pPr>
            <a:r>
              <a:rPr lang="en-US" sz="5100" b="1" i="0" u="none">
                <a:solidFill>
                  <a:srgbClr val="FF0000"/>
                </a:solidFill>
                <a:latin typeface="Black Ops One"/>
                <a:ea typeface="Black Ops One"/>
                <a:cs typeface="Black Ops One"/>
                <a:sym typeface="Black Ops One"/>
              </a:rPr>
              <a:t>Communication</a:t>
            </a:r>
            <a:endParaRPr sz="1100">
              <a:solidFill>
                <a:srgbClr val="FF0000"/>
              </a:solidFill>
              <a:latin typeface="Black Ops One"/>
              <a:ea typeface="Black Ops One"/>
              <a:cs typeface="Black Ops One"/>
              <a:sym typeface="Black Ops One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381000" y="2355850"/>
            <a:ext cx="1187132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79412" marR="0" lvl="0" indent="-339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Arial"/>
              <a:buChar char="●"/>
            </a:pPr>
            <a:r>
              <a:rPr lang="en-US" sz="2800" b="1" i="0" u="non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1" i="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E-mail (preferred)</a:t>
            </a:r>
            <a:r>
              <a:rPr lang="en-US" sz="2800" b="1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marL="379412" marR="0" lvl="0" indent="-3397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</a:t>
            </a:r>
            <a:r>
              <a:rPr lang="en-US" sz="2800" b="1" i="0" u="sng">
                <a:solidFill>
                  <a:srgbClr val="FF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murrayk@hrce.ca</a:t>
            </a:r>
            <a:endParaRPr/>
          </a:p>
          <a:p>
            <a:pPr marL="379412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</a:t>
            </a:r>
            <a:r>
              <a:rPr lang="en-US" sz="2800" b="1" i="0" u="sng">
                <a:solidFill>
                  <a:srgbClr val="FF66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murrayk@gnspes.ca</a:t>
            </a:r>
            <a:endParaRPr sz="2800" b="1" i="0" u="none">
              <a:solidFill>
                <a:srgbClr val="FF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endParaRPr sz="2800" b="1" i="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9412" marR="0" lvl="0" indent="-3397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</a:t>
            </a:r>
            <a:r>
              <a:rPr lang="en-US" sz="2800" b="1" i="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MSMS School Website</a:t>
            </a:r>
            <a:endParaRPr/>
          </a:p>
          <a:p>
            <a:pPr marL="379412" marR="0" lvl="0" indent="-3397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r>
              <a:rPr lang="en-US" sz="2800" b="1" i="0" u="sng">
                <a:solidFill>
                  <a:srgbClr val="FF66FF"/>
                </a:solidFill>
                <a:latin typeface="Gill Sans"/>
                <a:ea typeface="Gill Sans"/>
                <a:cs typeface="Gill Sans"/>
                <a:sym typeface="Gill San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http://www.msms.ednet.ns.ca/</a:t>
            </a:r>
            <a:endParaRPr/>
          </a:p>
          <a:p>
            <a:pPr marL="379412" marR="0" lvl="0" indent="-3397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endParaRPr sz="2800" b="1" i="0" u="none">
              <a:solidFill>
                <a:srgbClr val="FFC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79412" marR="0" lvl="0" indent="-3397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rPr lang="en-US" sz="4000" b="1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*</a:t>
            </a:r>
            <a:r>
              <a:rPr lang="en-US" sz="2800" b="1" i="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Class Websites</a:t>
            </a:r>
            <a:r>
              <a:rPr lang="en-US" sz="2800" b="1" i="0" u="non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382587" marR="0" lvl="3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</a:t>
            </a:r>
            <a:r>
              <a:rPr lang="en-US" sz="2800" b="1" i="0" u="sng" strike="noStrike" cap="none">
                <a:solidFill>
                  <a:srgbClr val="FF66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http://murraykmsms.weebly.com/</a:t>
            </a:r>
            <a:endParaRPr sz="2800" b="1" i="0" u="none" strike="noStrike" cap="none">
              <a:solidFill>
                <a:srgbClr val="FF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endParaRPr sz="28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2587" marR="0" lvl="3" indent="-3397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Noto Sans Symbols"/>
              <a:buChar char="❖"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Phone</a:t>
            </a:r>
            <a:r>
              <a:rPr lang="en-US" sz="2800" b="1" i="0" u="none" strike="noStrike" cap="none">
                <a:solidFill>
                  <a:srgbClr val="FF666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</a:t>
            </a:r>
            <a:endParaRPr/>
          </a:p>
          <a:p>
            <a:pPr marL="382587" marR="0" lvl="4" indent="-3397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6666"/>
              </a:buClr>
              <a:buSzPts val="2800"/>
              <a:buFont typeface="Merriweather Sans"/>
              <a:buNone/>
            </a:pPr>
            <a:r>
              <a:rPr lang="en-US" sz="2800" b="1" i="0" u="none" strike="noStrike" cap="none">
                <a:solidFill>
                  <a:srgbClr val="FF666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    </a:t>
            </a:r>
            <a:r>
              <a:rPr lang="en-US" sz="2400" b="1" i="0" u="none" strike="noStrike" cap="none">
                <a:solidFill>
                  <a:srgbClr val="FF66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MSMS</a:t>
            </a:r>
            <a:r>
              <a:rPr lang="en-US" sz="2800" b="1" i="0" u="none" strike="noStrike" cap="none">
                <a:solidFill>
                  <a:srgbClr val="FF666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902 832-2300</a:t>
            </a:r>
            <a:endParaRPr/>
          </a:p>
          <a:p>
            <a:pPr marL="382587" marR="0" lvl="4" indent="-3397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ADAA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25ADA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2800" b="1" i="0" u="none" strike="noStrike" cap="none">
                <a:solidFill>
                  <a:srgbClr val="FF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</a:t>
            </a: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902 725 </a:t>
            </a:r>
            <a:r>
              <a:rPr lang="en-US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2147</a:t>
            </a:r>
            <a:endParaRPr/>
          </a:p>
          <a:p>
            <a:pPr marL="382587" marR="0" lvl="3" indent="-3397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Merriweather Sans"/>
              <a:buNone/>
            </a:pPr>
            <a:r>
              <a:rPr lang="en-US" sz="2800" b="0" i="0" u="none" strike="noStrike" cap="none">
                <a:solidFill>
                  <a:srgbClr val="0000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	</a:t>
            </a:r>
            <a:r>
              <a:rPr lang="en-US" sz="2800" b="0" i="0" u="none" strike="noStrike" cap="none">
                <a:solidFill>
                  <a:srgbClr val="FF99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					</a:t>
            </a:r>
            <a:endParaRPr/>
          </a:p>
        </p:txBody>
      </p:sp>
      <p:pic>
        <p:nvPicPr>
          <p:cNvPr id="44" name="Google Shape;4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66000" y="773112"/>
            <a:ext cx="4886325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"/>
          <p:cNvSpPr txBox="1"/>
          <p:nvPr/>
        </p:nvSpPr>
        <p:spPr>
          <a:xfrm>
            <a:off x="7581900" y="7397750"/>
            <a:ext cx="4454400" cy="1602900"/>
          </a:xfrm>
          <a:prstGeom prst="rect">
            <a:avLst/>
          </a:prstGeom>
          <a:noFill/>
          <a:ln w="3490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attrocento Sans"/>
              <a:buNone/>
            </a:pPr>
            <a:r>
              <a:rPr lang="en-US" sz="2800" b="1" i="0" u="sng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Communication Plan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attrocento Sans"/>
              <a:buNone/>
            </a:pPr>
            <a:r>
              <a:rPr lang="en-US" sz="2800" b="1" i="0" u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Link: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1600"/>
              <a:buFont typeface="Arial"/>
              <a:buNone/>
            </a:pPr>
            <a:r>
              <a:rPr lang="en-US">
                <a:solidFill>
                  <a:srgbClr val="FF66F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https://docs.google.com/document/d/1ddBIyDyhoeeU-y8txRGYWjEULjfpZjM8/edit#</a:t>
            </a:r>
            <a:endParaRPr>
              <a:solidFill>
                <a:srgbClr val="FF66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536575" y="2205037"/>
            <a:ext cx="11703050" cy="643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82587" marR="0" lvl="0" indent="-339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4800"/>
              <a:buFont typeface="Arial Black"/>
              <a:buNone/>
            </a:pPr>
            <a:r>
              <a:rPr lang="en-US" sz="4800" b="1" i="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marL="382587" marR="0" lvl="3" indent="-3397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  	 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2" name="Google Shape;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4925" y="2675327"/>
            <a:ext cx="3886250" cy="205807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/>
          <p:nvPr/>
        </p:nvSpPr>
        <p:spPr>
          <a:xfrm>
            <a:off x="792162" y="2574925"/>
            <a:ext cx="603885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382587" marR="0" lvl="3" indent="-339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http://murraykmsms.weebly.com/</a:t>
            </a:r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4294967295"/>
          </p:nvPr>
        </p:nvSpPr>
        <p:spPr>
          <a:xfrm>
            <a:off x="769925" y="5597525"/>
            <a:ext cx="11037900" cy="2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 Black"/>
              <a:buNone/>
            </a:pPr>
            <a:r>
              <a:rPr lang="en-US" sz="3800" b="1" i="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English 7 Murray –</a:t>
            </a:r>
            <a:r>
              <a:rPr lang="en-US" sz="3800" b="1" i="0" u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800" b="1" i="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Google Classroom</a:t>
            </a:r>
            <a:endParaRPr sz="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 Black"/>
              <a:buNone/>
            </a:pPr>
            <a:endParaRPr sz="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 Black"/>
              <a:buNone/>
            </a:pPr>
            <a:endParaRPr sz="22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 Black"/>
              <a:buNone/>
            </a:pPr>
            <a:r>
              <a:rPr lang="en-US" sz="22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  <a:r>
              <a:rPr lang="en-US" sz="23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have already joined my virtual classrooms. If needed, </a:t>
            </a:r>
            <a:r>
              <a:rPr lang="en-US" sz="2300" b="1" i="0" u="sng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entry codes</a:t>
            </a:r>
            <a:r>
              <a:rPr lang="en-US" sz="22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available from a link on my class website.</a:t>
            </a:r>
            <a:r>
              <a:rPr lang="en-US" sz="30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600"/>
          </a:p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endParaRPr sz="4000" b="1" i="0" u="none">
              <a:solidFill>
                <a:srgbClr val="FF66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>
              <a:solidFill>
                <a:srgbClr val="FF66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" name="Google Shape;55;p4"/>
          <p:cNvSpPr txBox="1"/>
          <p:nvPr/>
        </p:nvSpPr>
        <p:spPr>
          <a:xfrm>
            <a:off x="800100" y="1655762"/>
            <a:ext cx="11152187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 Black"/>
              <a:buNone/>
            </a:pPr>
            <a:r>
              <a:rPr lang="en-US" sz="4000" b="1" i="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English 7 Murray –</a:t>
            </a:r>
            <a:r>
              <a:rPr lang="en-US" sz="4000" b="1" i="0" u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000" b="1" i="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Class Website</a:t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-3643312" y="-260350"/>
            <a:ext cx="7288212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-3643312" y="-260350"/>
            <a:ext cx="7288212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-3643312" y="-260350"/>
            <a:ext cx="7288212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-3643312" y="-260350"/>
            <a:ext cx="7288212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/>
          <p:nvPr/>
        </p:nvSpPr>
        <p:spPr>
          <a:xfrm rot="-720000">
            <a:off x="654050" y="546100"/>
            <a:ext cx="5335587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396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Arial Black"/>
              <a:buNone/>
            </a:pPr>
            <a:r>
              <a:rPr lang="en-US" sz="5400" b="1" i="0" u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rPr>
              <a:t>Curriculum</a:t>
            </a:r>
            <a:endParaRPr/>
          </a:p>
        </p:txBody>
      </p:sp>
      <p:sp>
        <p:nvSpPr>
          <p:cNvPr id="65" name="Google Shape;65;p5"/>
          <p:cNvSpPr txBox="1"/>
          <p:nvPr/>
        </p:nvSpPr>
        <p:spPr>
          <a:xfrm>
            <a:off x="381000" y="3148012"/>
            <a:ext cx="12623800" cy="6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Gill Sans"/>
              <a:buNone/>
            </a:pPr>
            <a:r>
              <a:rPr lang="en-US" sz="3200" b="0" i="0" u="non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r>
              <a:rPr lang="en-US" sz="3200" b="0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Specific </a:t>
            </a:r>
            <a:r>
              <a:rPr lang="en-US" sz="3200" b="1" i="0" u="sng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curriculum outcomes</a:t>
            </a:r>
            <a:r>
              <a:rPr lang="en-US" sz="3200" b="0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each subject can be linked directly from </a:t>
            </a:r>
            <a:r>
              <a:rPr lang="en-US" sz="3200" b="0" i="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class website</a:t>
            </a:r>
            <a:r>
              <a:rPr lang="en-US" sz="3200" b="0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the </a:t>
            </a:r>
            <a:r>
              <a:rPr lang="en-US" sz="3200" b="0" i="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MSMS website</a:t>
            </a:r>
            <a:r>
              <a:rPr lang="en-US" sz="3200" b="0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  <a:p>
            <a:pPr marL="342900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Gill Sans"/>
              <a:buNone/>
            </a:pPr>
            <a:r>
              <a:rPr lang="en-US" sz="3200" b="0" i="0" u="non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342900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12DE"/>
              </a:buClr>
              <a:buSzPts val="2400"/>
              <a:buFont typeface="Gill Sans"/>
              <a:buNone/>
            </a:pPr>
            <a:r>
              <a:rPr lang="en-US" sz="2400" b="0" i="0" u="none">
                <a:solidFill>
                  <a:srgbClr val="EE12DE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r>
              <a:rPr lang="en-US" sz="2800" b="1" i="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Direct Link:</a:t>
            </a:r>
            <a:r>
              <a:rPr lang="en-US" sz="2400" b="0" i="0" u="none">
                <a:solidFill>
                  <a:srgbClr val="EE12DE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0" i="0" u="none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https://docs.google.com/document/d/1ddBIyDyhoeeU-y8txRGYWjEULjfpZjM8/edit#</a:t>
            </a:r>
            <a:endParaRPr>
              <a:solidFill>
                <a:schemeClr val="lt1"/>
              </a:solidFill>
            </a:endParaRPr>
          </a:p>
          <a:p>
            <a:pPr marL="342900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12DE"/>
              </a:buClr>
              <a:buSzPts val="2400"/>
              <a:buFont typeface="Gill Sans"/>
              <a:buNone/>
            </a:pP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Gill Sans"/>
              <a:buNone/>
            </a:pPr>
            <a:endParaRPr/>
          </a:p>
          <a:p>
            <a:pPr marL="342900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Gill Sans"/>
              <a:buNone/>
            </a:pPr>
            <a:r>
              <a:rPr lang="en-US" sz="3200" b="1" i="0" u="non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lang="en-US" sz="28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next</a:t>
            </a:r>
            <a:r>
              <a:rPr lang="en-US" sz="28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slide is meant to provide a </a:t>
            </a:r>
            <a:r>
              <a:rPr lang="en-US" sz="2800" b="1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brief summary/outline</a:t>
            </a:r>
            <a:r>
              <a:rPr lang="en-US" sz="28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some of the ways we might ‘tackle’ various outcomes within the three strands of the English curriculum.</a:t>
            </a:r>
            <a:endParaRPr/>
          </a:p>
          <a:p>
            <a:pPr marL="342900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endParaRPr sz="3200" b="0" i="0" u="none">
              <a:solidFill>
                <a:srgbClr val="FFC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 Black"/>
              <a:buNone/>
            </a:pPr>
            <a:r>
              <a:rPr lang="en-US" sz="2800" b="1" i="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English Language Arts –</a:t>
            </a:r>
            <a:r>
              <a:rPr lang="en-US" sz="2800" b="0" i="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 3 Strands:</a:t>
            </a:r>
            <a:endParaRPr/>
          </a:p>
          <a:p>
            <a:pPr marL="342900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Noto Sans Symbols"/>
              <a:buChar char="✔"/>
            </a:pPr>
            <a:r>
              <a:rPr lang="en-US" sz="2800" b="1" i="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lang="en-US" sz="26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Speaking and Listening</a:t>
            </a:r>
            <a:endParaRPr/>
          </a:p>
          <a:p>
            <a:pPr marL="342900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80"/>
              <a:buFont typeface="Noto Sans Symbols"/>
              <a:buChar char="✔"/>
            </a:pPr>
            <a:r>
              <a:rPr lang="en-US" sz="26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Reading and Viewing</a:t>
            </a:r>
            <a:endParaRPr/>
          </a:p>
          <a:p>
            <a:pPr marL="342900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80"/>
              <a:buFont typeface="Noto Sans Symbols"/>
              <a:buChar char="✔"/>
            </a:pPr>
            <a:r>
              <a:rPr lang="en-US" sz="2600" b="1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Writing and Representing	</a:t>
            </a:r>
            <a:r>
              <a:rPr lang="en-US" sz="3200" b="1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342900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Gill Sans"/>
              <a:buNone/>
            </a:pPr>
            <a:r>
              <a:rPr lang="en-US" sz="32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endParaRPr/>
          </a:p>
          <a:p>
            <a:pPr marL="342900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endParaRPr sz="3200" b="1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endParaRPr sz="2400" b="1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397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r>
              <a:rPr lang="en-US" sz="24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/>
          </a:p>
        </p:txBody>
      </p:sp>
      <p:pic>
        <p:nvPicPr>
          <p:cNvPr id="66" name="Google Shape;6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2987" y="412750"/>
            <a:ext cx="3521075" cy="25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/>
          <p:nvPr/>
        </p:nvSpPr>
        <p:spPr>
          <a:xfrm rot="-582772">
            <a:off x="6389498" y="61082"/>
            <a:ext cx="5165646" cy="133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English </a:t>
            </a:r>
            <a:r>
              <a:rPr lang="en-US" sz="6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72" name="Google Shape;72;p6"/>
          <p:cNvSpPr txBox="1"/>
          <p:nvPr/>
        </p:nvSpPr>
        <p:spPr>
          <a:xfrm>
            <a:off x="575550" y="-266600"/>
            <a:ext cx="7992900" cy="82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0" tIns="101500" rIns="101500" bIns="101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endParaRPr sz="3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rPr lang="en-US" sz="30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* </a:t>
            </a: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Philosophy</a:t>
            </a:r>
            <a:endParaRPr/>
          </a:p>
          <a:p>
            <a:pPr marL="79375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Noto Sans Symbols"/>
              <a:buChar char="🗶"/>
            </a:pP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30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Poetry</a:t>
            </a:r>
            <a:endParaRPr/>
          </a:p>
          <a:p>
            <a:pPr marL="79375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038"/>
              </a:buClr>
              <a:buSzPts val="3000"/>
              <a:buFont typeface="Gill Sans"/>
              <a:buChar char="🗶"/>
            </a:pPr>
            <a:r>
              <a:rPr lang="en-US" sz="3000" b="0" i="0" u="none">
                <a:solidFill>
                  <a:srgbClr val="FE7038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5-paragraph essay writing</a:t>
            </a:r>
            <a:endParaRPr/>
          </a:p>
          <a:p>
            <a:pPr marL="79375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Gill Sans"/>
              <a:buChar char="🗶"/>
            </a:pP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30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Novel Study</a:t>
            </a:r>
            <a:endParaRPr/>
          </a:p>
          <a:p>
            <a:pPr marL="79375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Gill Sans"/>
              <a:buChar char="🗶"/>
            </a:pP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Response Writing (3 R Method)</a:t>
            </a:r>
            <a:endParaRPr/>
          </a:p>
          <a:p>
            <a:pPr marL="79375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Gill Sans"/>
              <a:buChar char="🗶"/>
            </a:pP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30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Short story analysis</a:t>
            </a:r>
            <a:endParaRPr/>
          </a:p>
          <a:p>
            <a:pPr marL="79375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Gill Sans"/>
              <a:buChar char="🗶"/>
            </a:pP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Character Study</a:t>
            </a:r>
            <a:endParaRPr/>
          </a:p>
          <a:p>
            <a:pPr marL="79375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Gill Sans"/>
              <a:buChar char="🗶"/>
            </a:pP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30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Article Analysis</a:t>
            </a:r>
            <a:endParaRPr/>
          </a:p>
          <a:p>
            <a:pPr marL="79375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Gill Sans"/>
              <a:buChar char="🗶"/>
            </a:pP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Qualities of Writing (The Six Traits)  </a:t>
            </a:r>
            <a:endParaRPr/>
          </a:p>
          <a:p>
            <a:pPr marL="793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Gill Sans"/>
              <a:buNone/>
            </a:pPr>
            <a:r>
              <a:rPr lang="en-US" sz="3000" b="0" i="0" u="none" strike="noStrike" cap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lang="en-US" sz="3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Writing Process</a:t>
            </a:r>
            <a:endParaRPr/>
          </a:p>
          <a:p>
            <a:pPr marL="79375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Gill Sans"/>
              <a:buChar char="🗶"/>
            </a:pP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Elements of Fiction (plot, theme, etc.)</a:t>
            </a:r>
            <a:endParaRPr/>
          </a:p>
          <a:p>
            <a:pPr marL="79375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Gill Sans"/>
              <a:buChar char="🗶"/>
            </a:pP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30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Graphic Representations</a:t>
            </a:r>
            <a:endParaRPr/>
          </a:p>
          <a:p>
            <a:pPr marL="79375" marR="0" lvl="0" indent="-1466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10"/>
              <a:buFont typeface="Gill Sans"/>
              <a:buChar char="•"/>
            </a:pPr>
            <a:r>
              <a:rPr lang="en-US" sz="30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Independent Reading</a:t>
            </a:r>
            <a:endParaRPr/>
          </a:p>
          <a:p>
            <a:pPr marL="79375" marR="0" lvl="0" indent="-1955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8000"/>
              <a:buFont typeface="Gill Sans"/>
              <a:buChar char="•"/>
            </a:pPr>
            <a:r>
              <a:rPr lang="en-US" sz="400000" b="0" i="0" u="none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Oral Speaking / Presentation Skills</a:t>
            </a:r>
            <a:endParaRPr/>
          </a:p>
          <a:p>
            <a:pPr marL="79375" marR="0" lvl="0" indent="-586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24"/>
              <a:buFont typeface="Gill Sans"/>
              <a:buChar char="•"/>
            </a:pPr>
            <a:r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Spot /Quick Writes</a:t>
            </a:r>
            <a:endParaRPr/>
          </a:p>
          <a:p>
            <a:pPr marL="79375" marR="0" lvl="0" indent="-586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24"/>
              <a:buFont typeface="Gill Sans"/>
              <a:buChar char="•"/>
            </a:pPr>
            <a:r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Flash Fiction (Story) Writing</a:t>
            </a:r>
            <a:endParaRPr/>
          </a:p>
        </p:txBody>
      </p:sp>
      <p:pic>
        <p:nvPicPr>
          <p:cNvPr id="73" name="Google Shape;7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100" y="1825512"/>
            <a:ext cx="4102100" cy="345598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/>
        </p:nvSpPr>
        <p:spPr>
          <a:xfrm rot="-599974">
            <a:off x="7877472" y="6168314"/>
            <a:ext cx="4733913" cy="249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</a:t>
            </a:r>
            <a:r>
              <a:rPr lang="en-US" sz="32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</a:t>
            </a:r>
            <a:r>
              <a:rPr lang="en-US" sz="3200" b="0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 your child regularly - or have discussions about what he/she is reading.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rgbClr val="FF66FF"/>
                </a:solidFill>
                <a:latin typeface="Arial Black"/>
                <a:ea typeface="Arial Black"/>
                <a:cs typeface="Arial Black"/>
                <a:sym typeface="Arial Black"/>
              </a:rPr>
              <a:t>They’re not too old :)</a:t>
            </a:r>
            <a:endParaRPr/>
          </a:p>
        </p:txBody>
      </p:sp>
      <p:pic>
        <p:nvPicPr>
          <p:cNvPr id="75" name="Google Shape;7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550" y="6560550"/>
            <a:ext cx="4300376" cy="28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/>
          <p:nvPr/>
        </p:nvSpPr>
        <p:spPr>
          <a:xfrm>
            <a:off x="885825" y="4948237"/>
            <a:ext cx="11737975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br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br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2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sp>
        <p:nvSpPr>
          <p:cNvPr id="81" name="Google Shape;81;p7"/>
          <p:cNvSpPr txBox="1"/>
          <p:nvPr/>
        </p:nvSpPr>
        <p:spPr>
          <a:xfrm>
            <a:off x="1822450" y="412750"/>
            <a:ext cx="5543550" cy="1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7937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endParaRPr sz="3600" b="1" i="0" u="sng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endParaRPr sz="1200" b="1" i="0" u="sng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sng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82" name="Google Shape;82;p7"/>
          <p:cNvGraphicFramePr/>
          <p:nvPr/>
        </p:nvGraphicFramePr>
        <p:xfrm>
          <a:off x="1101725" y="19891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{FF05F278-52DC-4305-B020-CD7F12D4DA23}</a:tableStyleId>
              </a:tblPr>
              <a:tblGrid>
                <a:gridCol w="2016125"/>
                <a:gridCol w="828197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200"/>
                        <a:buFont typeface="Arial Black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 b="1" i="1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(Really Got It!)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haron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In-depth</a:t>
                      </a: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knowledge and understanding of content and concepts. Able to </a:t>
                      </a:r>
                      <a:r>
                        <a:rPr lang="en-US" sz="2400" b="1" i="0" u="none" strike="noStrike" cap="none">
                          <a:solidFill>
                            <a:srgbClr val="FF0000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extend</a:t>
                      </a: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the application of related skills.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>
                    <a:solidFill>
                      <a:srgbClr val="BBE0E3"/>
                    </a:solidFill>
                  </a:tcPr>
                </a:tc>
              </a:tr>
              <a:tr h="5302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Gill Sans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3+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>
                    <a:solidFill>
                      <a:srgbClr val="BBE0E3"/>
                    </a:solidFill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haroni"/>
                        <a:buNone/>
                      </a:pPr>
                      <a:r>
                        <a:rPr lang="en-US" sz="2400" b="1" i="0" u="none">
                          <a:solidFill>
                            <a:srgbClr val="FF0000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Competent</a:t>
                      </a: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knowledge and understanding of content and concepts. </a:t>
                      </a:r>
                      <a:r>
                        <a:rPr lang="en-US" sz="2400" b="1" i="0" u="none">
                          <a:solidFill>
                            <a:srgbClr val="FF0000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Appropriate</a:t>
                      </a: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application of the related skills.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>
                    <a:solidFill>
                      <a:srgbClr val="BBE0E3"/>
                    </a:soli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200"/>
                        <a:buFont typeface="Arial Black"/>
                        <a:buNone/>
                      </a:pPr>
                      <a:r>
                        <a:rPr lang="en-US" sz="3200" b="1" i="0" u="none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 b="1" i="1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(Got it!)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.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3F9FA"/>
                    </a:solidFill>
                  </a:tcPr>
                </a:tc>
              </a:tr>
              <a:tr h="2206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Gill Sans"/>
                        <a:buNone/>
                      </a:pPr>
                      <a:r>
                        <a:rPr lang="en-US" sz="2400" b="1" i="1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2+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Gill Sans"/>
                        <a:buNone/>
                      </a:pPr>
                      <a:endParaRPr sz="2000" b="1" i="0" u="none">
                        <a:solidFill>
                          <a:srgbClr val="FF0000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  <a:p>
                      <a:pPr marL="0" marR="0" lvl="0" indent="0" algn="l" rtl="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haroni"/>
                        <a:buNone/>
                      </a:pPr>
                      <a:r>
                        <a:rPr lang="en-US" sz="2400" b="1" i="0" u="none">
                          <a:solidFill>
                            <a:srgbClr val="FF0000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Developing</a:t>
                      </a: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knowledge and understanding of content and concepts. </a:t>
                      </a:r>
                      <a:r>
                        <a:rPr lang="en-US" sz="2400" b="1" i="0" u="none">
                          <a:solidFill>
                            <a:srgbClr val="FF0000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Developing</a:t>
                      </a: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in the application of the related skills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3F9FA"/>
                    </a:solidFill>
                  </a:tcPr>
                </a:tc>
              </a:tr>
              <a:tr h="134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200"/>
                        <a:buFont typeface="Arial Black"/>
                        <a:buNone/>
                      </a:pPr>
                      <a:r>
                        <a:rPr lang="en-US" sz="3200" b="1" i="0" u="none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 b="1" i="1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   (Not yet! Nearly There!)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1" u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Gill Sans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+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</a:tr>
              <a:tr h="1508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200"/>
                        <a:buFont typeface="Arial Black"/>
                        <a:buNone/>
                      </a:pPr>
                      <a:r>
                        <a:rPr lang="en-US" sz="3200" b="1" i="0" u="none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(Not yet!)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Aharoni"/>
                        <a:buNone/>
                      </a:pPr>
                      <a:r>
                        <a:rPr lang="en-US" sz="2400" b="1" i="0" u="none">
                          <a:solidFill>
                            <a:srgbClr val="FF0000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Limited</a:t>
                      </a: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knowledge and understanding of content and concepts. </a:t>
                      </a:r>
                      <a:r>
                        <a:rPr lang="en-US" sz="2400" b="1" i="0" u="none">
                          <a:solidFill>
                            <a:srgbClr val="FF0000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Limited</a:t>
                      </a: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application of related skills.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Gill Sans"/>
                        <a:buNone/>
                      </a:pPr>
                      <a:endParaRPr sz="1400" b="0" i="0" u="none">
                        <a:solidFill>
                          <a:srgbClr val="FF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>
                        <a:solidFill>
                          <a:srgbClr val="FF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3" name="Google Shape;83;p7"/>
          <p:cNvSpPr txBox="1"/>
          <p:nvPr/>
        </p:nvSpPr>
        <p:spPr>
          <a:xfrm>
            <a:off x="741362" y="214312"/>
            <a:ext cx="11306175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MSMS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 Black"/>
              <a:buNone/>
            </a:pPr>
            <a:r>
              <a:rPr lang="en-US" sz="4400" b="1" i="0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 sz="44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Point  </a:t>
            </a:r>
            <a:r>
              <a:rPr lang="en-US" sz="4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Assessment Rubric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/>
          <p:nvPr/>
        </p:nvSpPr>
        <p:spPr>
          <a:xfrm>
            <a:off x="1084262" y="325437"/>
            <a:ext cx="11269662" cy="1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Gill Sans"/>
              <a:buNone/>
            </a:pPr>
            <a:r>
              <a:rPr lang="en-US" sz="4100" b="1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Achievement of Expected Learning Outcomes Grades 7-12</a:t>
            </a:r>
            <a:endParaRPr/>
          </a:p>
        </p:txBody>
      </p:sp>
      <p:sp>
        <p:nvSpPr>
          <p:cNvPr id="91" name="Google Shape;91;p8"/>
          <p:cNvSpPr txBox="1"/>
          <p:nvPr/>
        </p:nvSpPr>
        <p:spPr>
          <a:xfrm>
            <a:off x="650875" y="2492375"/>
            <a:ext cx="12028487" cy="726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50" tIns="65150" rIns="129950" bIns="65150" anchor="t" anchorCtr="0">
            <a:noAutofit/>
          </a:bodyPr>
          <a:lstStyle/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Gill Sans"/>
              <a:buNone/>
            </a:pPr>
            <a:r>
              <a:rPr lang="en-US" sz="26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90 – 100%</a:t>
            </a:r>
            <a:r>
              <a:rPr lang="en-US" sz="26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student demonstrates </a:t>
            </a:r>
            <a:r>
              <a:rPr lang="en-US" sz="26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excellent or outstanding</a:t>
            </a:r>
            <a:r>
              <a:rPr lang="en-US" sz="26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performance in relation to the expected learning outcomes for this course.</a:t>
            </a:r>
            <a:endParaRPr/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endParaRPr sz="2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endParaRPr sz="2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Gill Sans"/>
              <a:buNone/>
            </a:pPr>
            <a:r>
              <a:rPr lang="en-US" sz="26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80 – 89%</a:t>
            </a:r>
            <a:r>
              <a:rPr lang="en-US" sz="26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student demonstrates </a:t>
            </a:r>
            <a:r>
              <a:rPr lang="en-US" sz="26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very good</a:t>
            </a:r>
            <a:r>
              <a:rPr lang="en-US" sz="26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performance in relation to the expected learning outcomes for this course.</a:t>
            </a:r>
            <a:endParaRPr/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endParaRPr sz="2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endParaRPr sz="2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Gill Sans"/>
              <a:buNone/>
            </a:pPr>
            <a:r>
              <a:rPr lang="en-US" sz="26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70 – 79%</a:t>
            </a:r>
            <a:r>
              <a:rPr lang="en-US" sz="26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student demonstrates </a:t>
            </a:r>
            <a:r>
              <a:rPr lang="en-US" sz="26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good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performance in relation to the expected learning outcomes for this course.</a:t>
            </a:r>
            <a:endParaRPr/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endParaRPr sz="2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endParaRPr sz="2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Gill Sans"/>
              <a:buNone/>
            </a:pPr>
            <a:r>
              <a:rPr lang="en-US" sz="26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60 – 69%</a:t>
            </a:r>
            <a:r>
              <a:rPr lang="en-US" sz="26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student demonstrates </a:t>
            </a:r>
            <a:r>
              <a:rPr lang="en-US" sz="26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satisfactory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performance in relation to the expected learning outcomes for this course.</a:t>
            </a:r>
            <a:endParaRPr/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endParaRPr sz="2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endParaRPr sz="2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Gill Sans"/>
              <a:buNone/>
            </a:pPr>
            <a:r>
              <a:rPr lang="en-US" sz="26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50 – 59 %</a:t>
            </a:r>
            <a:r>
              <a:rPr lang="en-US" sz="26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student demonstrates </a:t>
            </a:r>
            <a:r>
              <a:rPr lang="en-US" sz="26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minimally acceptable</a:t>
            </a:r>
            <a:r>
              <a:rPr lang="en-US" sz="26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performance in relation to the expected learning outcomes for this course.</a:t>
            </a:r>
            <a:endParaRPr/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endParaRPr sz="2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endParaRPr sz="2600" b="0" i="0" u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Gill Sans"/>
              <a:buNone/>
            </a:pPr>
            <a:r>
              <a:rPr lang="en-US" sz="26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Below 50%</a:t>
            </a:r>
            <a:r>
              <a:rPr lang="en-US" sz="2600" b="0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student </a:t>
            </a:r>
            <a:r>
              <a:rPr lang="en-US" sz="2600" b="1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has not met minimum requirements</a:t>
            </a:r>
            <a:r>
              <a:rPr lang="en-US" sz="2600" b="0" i="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in relation to the expected learning outcomes for this course</a:t>
            </a:r>
            <a:r>
              <a:rPr lang="en-US" sz="27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/>
          <p:nvPr/>
        </p:nvSpPr>
        <p:spPr>
          <a:xfrm>
            <a:off x="273050" y="484187"/>
            <a:ext cx="12314238" cy="907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79375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00"/>
              </a:buClr>
              <a:buSzPts val="4800"/>
              <a:buFont typeface="Arial Black"/>
              <a:buNone/>
            </a:pPr>
            <a:r>
              <a:rPr lang="en-US" sz="4800" b="0" i="0" u="none">
                <a:solidFill>
                  <a:srgbClr val="FFBF00"/>
                </a:solidFill>
                <a:latin typeface="Arial Black"/>
                <a:ea typeface="Arial Black"/>
                <a:cs typeface="Arial Black"/>
                <a:sym typeface="Arial Black"/>
              </a:rPr>
              <a:t>Powerschool / Gradebook</a:t>
            </a:r>
            <a:endParaRPr/>
          </a:p>
          <a:p>
            <a:pPr marL="79375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endParaRPr sz="3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Char char="•"/>
            </a:pP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It is your </a:t>
            </a:r>
            <a:r>
              <a:rPr lang="en-US" sz="3600" b="1" i="0" u="none">
                <a:solidFill>
                  <a:srgbClr val="FB1705"/>
                </a:solidFill>
                <a:latin typeface="Gill Sans"/>
                <a:ea typeface="Gill Sans"/>
                <a:cs typeface="Gill Sans"/>
                <a:sym typeface="Gill Sans"/>
              </a:rPr>
              <a:t>‘</a:t>
            </a:r>
            <a:r>
              <a:rPr lang="en-US" sz="3600" b="1" i="0" u="sng">
                <a:solidFill>
                  <a:srgbClr val="FB1705"/>
                </a:solidFill>
                <a:latin typeface="Gill Sans"/>
                <a:ea typeface="Gill Sans"/>
                <a:cs typeface="Gill Sans"/>
                <a:sym typeface="Gill Sans"/>
              </a:rPr>
              <a:t>portal</a:t>
            </a:r>
            <a:r>
              <a:rPr lang="en-US" sz="3600" b="1" i="0" u="none">
                <a:solidFill>
                  <a:srgbClr val="FB1705"/>
                </a:solidFill>
                <a:latin typeface="Gill Sans"/>
                <a:ea typeface="Gill Sans"/>
                <a:cs typeface="Gill Sans"/>
                <a:sym typeface="Gill Sans"/>
              </a:rPr>
              <a:t>’</a:t>
            </a: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into your child’s academic progress. </a:t>
            </a:r>
            <a:endParaRPr/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endParaRPr sz="3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	It requires a unique </a:t>
            </a:r>
            <a:r>
              <a:rPr lang="en-US" sz="36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username</a:t>
            </a: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and </a:t>
            </a:r>
            <a:r>
              <a:rPr lang="en-US" sz="3600" b="1" i="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password</a:t>
            </a: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.</a:t>
            </a:r>
            <a:endParaRPr/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400"/>
              <a:buFont typeface="Comic Sans MS"/>
              <a:buNone/>
            </a:pPr>
            <a:r>
              <a:rPr lang="en-US" sz="24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(This carries forward yearly but requires resetting occasionally.)</a:t>
            </a:r>
            <a:endParaRPr/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endParaRPr sz="3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endParaRPr sz="3600" b="0" i="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Char char="•"/>
            </a:pP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To obtain or retrieve a username and password, please email a request to the office. </a:t>
            </a:r>
            <a:r>
              <a:rPr lang="en-US" sz="3600" b="0" i="0" u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☺</a:t>
            </a:r>
            <a:r>
              <a:rPr lang="en-US" sz="36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endParaRPr/>
          </a:p>
          <a:p>
            <a:pPr marL="79375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400"/>
              <a:buFont typeface="Comic Sans MS"/>
              <a:buNone/>
            </a:pPr>
            <a:r>
              <a:rPr lang="en-US" sz="2400" b="1" i="0" u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(We are not allowed to send it home with the student.)</a:t>
            </a:r>
            <a:endParaRPr/>
          </a:p>
          <a:p>
            <a:pPr marL="79375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endParaRPr sz="3600" b="0" i="0" u="none">
              <a:solidFill>
                <a:srgbClr val="FFC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endParaRPr sz="3600" b="0" i="0" u="none">
              <a:solidFill>
                <a:srgbClr val="FFC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9375" marR="0" lvl="0" indent="-76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https://sishrsb.ednet.ns.ca/teachers/gradebook/home.html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C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515</Words>
  <Application>Microsoft Office PowerPoint</Application>
  <PresentationFormat>Custom</PresentationFormat>
  <Paragraphs>165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Permanent Marker</vt:lpstr>
      <vt:lpstr>Quattrocento Sans</vt:lpstr>
      <vt:lpstr>Comic Sans MS</vt:lpstr>
      <vt:lpstr>Corben</vt:lpstr>
      <vt:lpstr>Alfa Slab One</vt:lpstr>
      <vt:lpstr>Abril Fatface</vt:lpstr>
      <vt:lpstr>Arial</vt:lpstr>
      <vt:lpstr>Tahoma</vt:lpstr>
      <vt:lpstr>Arial Black</vt:lpstr>
      <vt:lpstr>Aharoni</vt:lpstr>
      <vt:lpstr>Times New Roman</vt:lpstr>
      <vt:lpstr>Gill Sans</vt:lpstr>
      <vt:lpstr>Noto Sans Symbols</vt:lpstr>
      <vt:lpstr>Black Ops One</vt:lpstr>
      <vt:lpstr>Merriweather Sans</vt:lpstr>
      <vt:lpstr>POI_THEME_TEMPLATE_DESIGN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user</cp:lastModifiedBy>
  <cp:revision>1</cp:revision>
  <dcterms:created xsi:type="dcterms:W3CDTF">1601-01-01T00:00:00Z</dcterms:created>
  <dcterms:modified xsi:type="dcterms:W3CDTF">2021-09-14T12:29:03Z</dcterms:modified>
</cp:coreProperties>
</file>